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302" r:id="rId2"/>
    <p:sldId id="286" r:id="rId3"/>
    <p:sldId id="283" r:id="rId4"/>
    <p:sldId id="285" r:id="rId5"/>
    <p:sldId id="287" r:id="rId6"/>
    <p:sldId id="288" r:id="rId7"/>
    <p:sldId id="289" r:id="rId8"/>
    <p:sldId id="284" r:id="rId9"/>
    <p:sldId id="290" r:id="rId10"/>
    <p:sldId id="291" r:id="rId11"/>
    <p:sldId id="292" r:id="rId12"/>
    <p:sldId id="293" r:id="rId13"/>
    <p:sldId id="294" r:id="rId14"/>
    <p:sldId id="299" r:id="rId15"/>
    <p:sldId id="295" r:id="rId16"/>
    <p:sldId id="296" r:id="rId17"/>
    <p:sldId id="297" r:id="rId18"/>
    <p:sldId id="298" r:id="rId19"/>
    <p:sldId id="300" r:id="rId20"/>
    <p:sldId id="301" r:id="rId21"/>
    <p:sldId id="303" r:id="rId22"/>
    <p:sldId id="304" r:id="rId23"/>
    <p:sldId id="305" r:id="rId24"/>
    <p:sldId id="306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315" r:id="rId34"/>
    <p:sldId id="316" r:id="rId35"/>
    <p:sldId id="317" r:id="rId36"/>
    <p:sldId id="318" r:id="rId3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99" autoAdjust="0"/>
    <p:restoredTop sz="94618"/>
  </p:normalViewPr>
  <p:slideViewPr>
    <p:cSldViewPr snapToGrid="0" snapToObjects="1">
      <p:cViewPr varScale="1">
        <p:scale>
          <a:sx n="106" d="100"/>
          <a:sy n="106" d="100"/>
        </p:scale>
        <p:origin x="1076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rPr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44500">
              <a:spcBef>
                <a:spcPts val="1300"/>
              </a:spcBef>
              <a:buFont typeface="Arial" panose="020B0604020202020204" pitchFamily="34" charset="0"/>
              <a:buChar char="•"/>
              <a:defRPr sz="2800"/>
            </a:lvl2pPr>
            <a:lvl3pPr>
              <a:spcBef>
                <a:spcPts val="1300"/>
              </a:spcBef>
              <a:buChar char="★"/>
              <a:defRPr sz="2800"/>
            </a:lvl3pPr>
            <a:lvl4pPr>
              <a:defRPr sz="2400"/>
            </a:lvl4pPr>
            <a:lvl5pPr>
              <a:defRPr sz="20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988" y="-1015858"/>
            <a:ext cx="12858159" cy="7350670"/>
          </a:xfrm>
        </p:spPr>
        <p:txBody>
          <a:bodyPr>
            <a:normAutofit/>
          </a:bodyPr>
          <a:lstStyle/>
          <a:p>
            <a:pPr algn="l"/>
            <a:r>
              <a:rPr lang="en-US" sz="6600" dirty="0" smtClean="0"/>
              <a:t>PG4200: Algorithms And Data Structures</a:t>
            </a:r>
            <a:br>
              <a:rPr lang="en-US" sz="6600" dirty="0" smtClean="0"/>
            </a:br>
            <a:r>
              <a:rPr lang="en-US" sz="6600" dirty="0" smtClean="0"/>
              <a:t/>
            </a:r>
            <a:br>
              <a:rPr lang="en-US" sz="6600" dirty="0" smtClean="0"/>
            </a:br>
            <a:r>
              <a:rPr lang="en-US" sz="6600" dirty="0" smtClean="0"/>
              <a:t>Lesson 11: </a:t>
            </a:r>
            <a:br>
              <a:rPr lang="en-US" sz="6600" dirty="0" smtClean="0"/>
            </a:br>
            <a:r>
              <a:rPr lang="en-US" sz="6600" smtClean="0"/>
              <a:t>Genetic Algorithms </a:t>
            </a:r>
            <a:r>
              <a:rPr lang="en-US" sz="6600" dirty="0" smtClean="0"/>
              <a:t>and Randomness</a:t>
            </a:r>
            <a:endParaRPr lang="en-US" sz="66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>
          <a:xfrm>
            <a:off x="2243810" y="8221850"/>
            <a:ext cx="10464800" cy="1130300"/>
          </a:xfrm>
        </p:spPr>
        <p:txBody>
          <a:bodyPr/>
          <a:lstStyle/>
          <a:p>
            <a:pPr algn="r"/>
            <a:r>
              <a:rPr lang="en-US" smtClean="0"/>
              <a:t>Prof</a:t>
            </a:r>
            <a:r>
              <a:rPr lang="en-US" smtClean="0"/>
              <a:t>. </a:t>
            </a:r>
            <a:r>
              <a:rPr lang="en-US" dirty="0" smtClean="0"/>
              <a:t>Andrea Arcuri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4931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469" y="2603500"/>
            <a:ext cx="11677831" cy="62865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search will be composed of 1 or more </a:t>
            </a:r>
            <a:r>
              <a:rPr lang="en-US" i="1" dirty="0" smtClean="0"/>
              <a:t>generations</a:t>
            </a:r>
          </a:p>
          <a:p>
            <a:r>
              <a:rPr lang="en-US" dirty="0" smtClean="0"/>
              <a:t>At each generation, select individuals for reproduction</a:t>
            </a:r>
          </a:p>
          <a:p>
            <a:r>
              <a:rPr lang="en-US" dirty="0" smtClean="0"/>
              <a:t>Create a new generation of same size K</a:t>
            </a:r>
          </a:p>
          <a:p>
            <a:r>
              <a:rPr lang="en-US" dirty="0" smtClean="0"/>
              <a:t>Kill the previous generation</a:t>
            </a:r>
          </a:p>
          <a:p>
            <a:pPr lvl="1"/>
            <a:r>
              <a:rPr lang="en-US" dirty="0" smtClean="0"/>
              <a:t>Yes, evolution is really cruel…</a:t>
            </a:r>
          </a:p>
          <a:p>
            <a:r>
              <a:rPr lang="en-US" dirty="0" smtClean="0"/>
              <a:t>Note: given same amount of fitness evaluations Z or time budget, a larger population K means less generations G, </a:t>
            </a:r>
            <a:r>
              <a:rPr lang="en-US" dirty="0" err="1" smtClean="0"/>
              <a:t>ie</a:t>
            </a:r>
            <a:r>
              <a:rPr lang="en-US" dirty="0" smtClean="0"/>
              <a:t> Z = K * G </a:t>
            </a:r>
            <a:endParaRPr lang="en-US" dirty="0"/>
          </a:p>
        </p:txBody>
      </p:sp>
      <p:pic>
        <p:nvPicPr>
          <p:cNvPr id="2050" name="Picture 2" descr="Image result for gene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249" y="444500"/>
            <a:ext cx="3165475" cy="1779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39519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fittest individuals will have higher chances of reproduction</a:t>
            </a:r>
          </a:p>
          <a:p>
            <a:r>
              <a:rPr lang="en-US" dirty="0" smtClean="0"/>
              <a:t>Different strategies for parent selection</a:t>
            </a:r>
          </a:p>
          <a:p>
            <a:r>
              <a:rPr lang="en-US" dirty="0" smtClean="0"/>
              <a:t>Tournament Selection: sample T individuals </a:t>
            </a:r>
            <a:r>
              <a:rPr lang="en-US" i="1" dirty="0" smtClean="0"/>
              <a:t>randomly </a:t>
            </a:r>
            <a:r>
              <a:rPr lang="en-US" dirty="0" smtClean="0"/>
              <a:t>from the population, and choose the best among them (according to the fitness function)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5124" y="209550"/>
            <a:ext cx="3400425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1871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74" y="444500"/>
            <a:ext cx="10233025" cy="2159000"/>
          </a:xfrm>
        </p:spPr>
        <p:txBody>
          <a:bodyPr/>
          <a:lstStyle/>
          <a:p>
            <a:r>
              <a:rPr lang="en-US" dirty="0" smtClean="0"/>
              <a:t>Sexual Reproduction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Select 2 parents, which give birth to 2 offspring</a:t>
            </a:r>
          </a:p>
          <a:p>
            <a:pPr lvl="1"/>
            <a:r>
              <a:rPr lang="en-US" dirty="0" smtClean="0"/>
              <a:t>Note, ignoring gender here…</a:t>
            </a:r>
          </a:p>
          <a:p>
            <a:r>
              <a:rPr lang="en-US" dirty="0" smtClean="0"/>
              <a:t>Offspring will share genetic material with their parents, via the </a:t>
            </a:r>
            <a:r>
              <a:rPr lang="en-US" i="1" dirty="0" smtClean="0"/>
              <a:t>crossover</a:t>
            </a:r>
            <a:r>
              <a:rPr lang="en-US" dirty="0" smtClean="0"/>
              <a:t> operation (aka </a:t>
            </a:r>
            <a:r>
              <a:rPr lang="en-US" dirty="0" err="1" smtClean="0"/>
              <a:t>xover</a:t>
            </a:r>
            <a:r>
              <a:rPr lang="en-US" dirty="0" smtClean="0"/>
              <a:t>)</a:t>
            </a:r>
          </a:p>
          <a:p>
            <a:r>
              <a:rPr lang="en-US" dirty="0" smtClean="0"/>
              <a:t>After </a:t>
            </a:r>
            <a:r>
              <a:rPr lang="en-US" dirty="0" err="1" smtClean="0"/>
              <a:t>xover</a:t>
            </a:r>
            <a:r>
              <a:rPr lang="en-US" dirty="0" smtClean="0"/>
              <a:t>, offspring still have chances of getting mutated</a:t>
            </a:r>
          </a:p>
        </p:txBody>
      </p:sp>
      <p:pic>
        <p:nvPicPr>
          <p:cNvPr id="3074" name="Picture 2" descr="Image result for censore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3999" y="444500"/>
            <a:ext cx="2365375" cy="189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028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10985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Crossover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0942768"/>
              </p:ext>
            </p:extLst>
          </p:nvPr>
        </p:nvGraphicFramePr>
        <p:xfrm>
          <a:off x="3850670" y="2468918"/>
          <a:ext cx="866987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36608141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3802828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57964327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78341050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8641906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71598133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137906819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50199086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9937638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9883019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70264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719731"/>
              </p:ext>
            </p:extLst>
          </p:nvPr>
        </p:nvGraphicFramePr>
        <p:xfrm>
          <a:off x="3850670" y="3613505"/>
          <a:ext cx="866987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36608141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3802828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57964327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78341050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8641906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71598133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137906819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50199086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9937638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9883019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702642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8185605" y="1955799"/>
            <a:ext cx="0" cy="2781300"/>
          </a:xfrm>
          <a:prstGeom prst="line">
            <a:avLst/>
          </a:prstGeom>
          <a:ln w="1270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605193"/>
              </p:ext>
            </p:extLst>
          </p:nvPr>
        </p:nvGraphicFramePr>
        <p:xfrm>
          <a:off x="3850670" y="6202718"/>
          <a:ext cx="866987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36608141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3802828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57964327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78341050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8641906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71598133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137906819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50199086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9937638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9883019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70264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018245"/>
              </p:ext>
            </p:extLst>
          </p:nvPr>
        </p:nvGraphicFramePr>
        <p:xfrm>
          <a:off x="3850670" y="7537805"/>
          <a:ext cx="866987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36608141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3802828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57964327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78341050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8641906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71598133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137906819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50199086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9937638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9883019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702642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35934" y="2430183"/>
            <a:ext cx="276225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Parent 1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5934" y="3601020"/>
            <a:ext cx="276225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Parent 2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2500" y="6163983"/>
            <a:ext cx="276225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Offspring 1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52500" y="7441538"/>
            <a:ext cx="276225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Offspring 2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22210" y="4758092"/>
            <a:ext cx="5968545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Choose </a:t>
            </a:r>
            <a:r>
              <a:rPr lang="en-US" sz="2800" dirty="0" smtClean="0"/>
              <a:t>a splitting point, </a:t>
            </a:r>
            <a:r>
              <a:rPr lang="en-US" sz="2800" dirty="0" err="1" smtClean="0"/>
              <a:t>eg</a:t>
            </a:r>
            <a:r>
              <a:rPr lang="en-US" sz="2800" dirty="0" smtClean="0"/>
              <a:t> the middle of the chromosomes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13785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Xover</a:t>
            </a:r>
            <a:r>
              <a:rPr lang="en-US" dirty="0" smtClean="0"/>
              <a:t> Issues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some domains, there are constraints in the representation 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recall example of queen positions</a:t>
            </a:r>
          </a:p>
          <a:p>
            <a:r>
              <a:rPr lang="en-US" dirty="0" smtClean="0"/>
              <a:t>A </a:t>
            </a:r>
            <a:r>
              <a:rPr lang="en-US" dirty="0" err="1" smtClean="0"/>
              <a:t>xover</a:t>
            </a:r>
            <a:r>
              <a:rPr lang="en-US" dirty="0" smtClean="0"/>
              <a:t> could lead to invalid offspring</a:t>
            </a:r>
          </a:p>
          <a:p>
            <a:r>
              <a:rPr lang="en-US" dirty="0" smtClean="0"/>
              <a:t>Two options:</a:t>
            </a:r>
          </a:p>
          <a:p>
            <a:pPr marL="958850" lvl="1" indent="-514350">
              <a:buFont typeface="+mj-lt"/>
              <a:buAutoNum type="arabicPeriod"/>
            </a:pPr>
            <a:r>
              <a:rPr lang="en-US" dirty="0" smtClean="0"/>
              <a:t>Kill them</a:t>
            </a:r>
          </a:p>
          <a:p>
            <a:pPr marL="958850" lvl="1" indent="-514350">
              <a:buFont typeface="+mj-lt"/>
              <a:buAutoNum type="arabicPeriod"/>
            </a:pPr>
            <a:r>
              <a:rPr lang="en-US" dirty="0" smtClean="0"/>
              <a:t>Try to repair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4891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Elitism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do not want to lose your best individuals</a:t>
            </a:r>
          </a:p>
          <a:p>
            <a:pPr lvl="1"/>
            <a:r>
              <a:rPr lang="en-US" dirty="0" smtClean="0"/>
              <a:t>Unlucky in (tournament) selection</a:t>
            </a:r>
          </a:p>
          <a:p>
            <a:pPr lvl="1"/>
            <a:r>
              <a:rPr lang="en-US" dirty="0" smtClean="0"/>
              <a:t>Negative mutations</a:t>
            </a:r>
          </a:p>
          <a:p>
            <a:r>
              <a:rPr lang="en-US" dirty="0" smtClean="0"/>
              <a:t>At each generation, copy the best B individuals over the next generation, without </a:t>
            </a:r>
            <a:r>
              <a:rPr lang="en-US" dirty="0" err="1" smtClean="0"/>
              <a:t>xover</a:t>
            </a:r>
            <a:r>
              <a:rPr lang="en-US" dirty="0" smtClean="0"/>
              <a:t> or mutation</a:t>
            </a:r>
          </a:p>
          <a:p>
            <a:r>
              <a:rPr lang="en-US" dirty="0" smtClean="0"/>
              <a:t>Even in evolution, some elite individuals still cheat the system and get preferential treatment…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1519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this “crazy” stuff </a:t>
            </a:r>
            <a:r>
              <a:rPr lang="en-US" smtClean="0"/>
              <a:t>actually work???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8697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Genetic Algorithms are among the most used kind of optimization algorithms</a:t>
            </a:r>
          </a:p>
          <a:p>
            <a:r>
              <a:rPr lang="en-US" dirty="0" smtClean="0"/>
              <a:t>Successfully used in a lot, a lot of different domains</a:t>
            </a:r>
          </a:p>
          <a:p>
            <a:r>
              <a:rPr lang="en-US" dirty="0" smtClean="0"/>
              <a:t>Goldberg’s 1989 book on GAs is among the most cited books in the </a:t>
            </a:r>
            <a:r>
              <a:rPr lang="en-US" i="1" dirty="0" smtClean="0"/>
              <a:t>whole</a:t>
            </a:r>
            <a:r>
              <a:rPr lang="en-US" dirty="0" smtClean="0"/>
              <a:t> field of Computer Science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7217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0525" y="2603500"/>
            <a:ext cx="8620125" cy="6286500"/>
          </a:xfrm>
        </p:spPr>
        <p:txBody>
          <a:bodyPr/>
          <a:lstStyle/>
          <a:p>
            <a:r>
              <a:rPr lang="en-US" dirty="0" smtClean="0"/>
              <a:t>Evolution of antenna designs</a:t>
            </a:r>
          </a:p>
          <a:p>
            <a:pPr lvl="1"/>
            <a:r>
              <a:rPr lang="en-US" dirty="0"/>
              <a:t>Optimize </a:t>
            </a:r>
            <a:r>
              <a:rPr lang="en-US" dirty="0" err="1" smtClean="0"/>
              <a:t>beamwidth</a:t>
            </a:r>
            <a:r>
              <a:rPr lang="en-US" dirty="0" smtClean="0"/>
              <a:t> </a:t>
            </a:r>
            <a:r>
              <a:rPr lang="en-US" dirty="0"/>
              <a:t>and impedance bandwidth</a:t>
            </a:r>
            <a:endParaRPr lang="en-US" dirty="0" smtClean="0"/>
          </a:p>
          <a:p>
            <a:r>
              <a:rPr lang="en-US" dirty="0" smtClean="0"/>
              <a:t>Best found with an Evolutionary Algorithm</a:t>
            </a:r>
          </a:p>
          <a:p>
            <a:r>
              <a:rPr lang="en-US" dirty="0" smtClean="0"/>
              <a:t>Used for example in NASA </a:t>
            </a:r>
            <a:r>
              <a:rPr lang="en-US" dirty="0" err="1" smtClean="0"/>
              <a:t>spacecrafts</a:t>
            </a:r>
            <a:r>
              <a:rPr lang="en-US" dirty="0"/>
              <a:t> </a:t>
            </a:r>
          </a:p>
        </p:txBody>
      </p:sp>
      <p:pic>
        <p:nvPicPr>
          <p:cNvPr id="4098" name="Picture 2" descr="https://upload.wikimedia.org/wikipedia/commons/thumb/f/ff/St_5-xband-antenna.jpg/220px-St_5-xband-antenn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007" y="3421856"/>
            <a:ext cx="3627493" cy="464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02059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Bef>
                <a:spcPts val="2400"/>
              </a:spcBef>
            </a:pPr>
            <a:r>
              <a:rPr lang="en-US" dirty="0" smtClean="0"/>
              <a:t>There is of course much more… we just scratched the surface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Tradeoff </a:t>
            </a:r>
            <a:r>
              <a:rPr lang="en-US" i="1" dirty="0" smtClean="0"/>
              <a:t>exploration</a:t>
            </a:r>
            <a:r>
              <a:rPr lang="en-US" dirty="0" smtClean="0"/>
              <a:t> vs </a:t>
            </a:r>
            <a:r>
              <a:rPr lang="en-US" i="1" dirty="0" smtClean="0"/>
              <a:t>exploitation</a:t>
            </a:r>
            <a:r>
              <a:rPr lang="en-US" dirty="0" smtClean="0"/>
              <a:t> of search landscape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Landscape Analysis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Parameter tuning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Multi-Objective Optimization of conflicting goals</a:t>
            </a:r>
          </a:p>
          <a:p>
            <a:pPr>
              <a:spcBef>
                <a:spcPts val="2400"/>
              </a:spcBef>
            </a:pPr>
            <a:r>
              <a:rPr lang="en-US" i="1" dirty="0" smtClean="0"/>
              <a:t>Genotype</a:t>
            </a:r>
            <a:r>
              <a:rPr lang="en-US" dirty="0" smtClean="0"/>
              <a:t> vs </a:t>
            </a:r>
            <a:r>
              <a:rPr lang="en-US" i="1" dirty="0" smtClean="0"/>
              <a:t>Phenotype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Population diversity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Etc. etc.</a:t>
            </a:r>
          </a:p>
        </p:txBody>
      </p:sp>
    </p:spTree>
    <p:extLst>
      <p:ext uri="{BB962C8B-B14F-4D97-AF65-F5344CB8AC3E}">
        <p14:creationId xmlns:p14="http://schemas.microsoft.com/office/powerpoint/2010/main" val="194211948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Nature Inspired Algorithms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799" y="2603500"/>
            <a:ext cx="12366171" cy="62865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Nature is good at solving many different problems</a:t>
            </a:r>
          </a:p>
          <a:p>
            <a:r>
              <a:rPr lang="en-US" dirty="0" smtClean="0"/>
              <a:t>Idea: get inspiration from natural phenomena to create effective optimization algorithms</a:t>
            </a:r>
          </a:p>
          <a:p>
            <a:r>
              <a:rPr lang="en-US" dirty="0" smtClean="0"/>
              <a:t>E.g., carbon-to-diamond process: </a:t>
            </a:r>
            <a:r>
              <a:rPr lang="en-US" dirty="0"/>
              <a:t>high temperature in  Earth's mantle, </a:t>
            </a:r>
            <a:r>
              <a:rPr lang="en-US" dirty="0" smtClean="0"/>
              <a:t>cooled slowly while raising up to surface</a:t>
            </a:r>
          </a:p>
          <a:p>
            <a:pPr lvl="1"/>
            <a:r>
              <a:rPr lang="en-US" dirty="0" smtClean="0"/>
              <a:t>Simulated Annealing Algorithm</a:t>
            </a:r>
          </a:p>
          <a:p>
            <a:r>
              <a:rPr lang="en-US" dirty="0"/>
              <a:t>E.g., behavior of ants seeking a path between their colony and a source of </a:t>
            </a:r>
            <a:r>
              <a:rPr lang="en-US" dirty="0" smtClean="0"/>
              <a:t>food, based on </a:t>
            </a:r>
            <a:r>
              <a:rPr lang="en-US" dirty="0"/>
              <a:t>pheromone </a:t>
            </a:r>
            <a:r>
              <a:rPr lang="en-US" dirty="0" smtClean="0"/>
              <a:t>trails</a:t>
            </a:r>
          </a:p>
          <a:p>
            <a:pPr lvl="1"/>
            <a:r>
              <a:rPr lang="en-US" dirty="0" smtClean="0"/>
              <a:t>Ant Colony Optimization Algorithm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7013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Algorithm to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Due to NFL, it depends on the problem</a:t>
            </a:r>
          </a:p>
          <a:p>
            <a:r>
              <a:rPr lang="en-US" b="1" dirty="0" smtClean="0"/>
              <a:t>(1+1)EA </a:t>
            </a:r>
            <a:r>
              <a:rPr lang="en-US" dirty="0" smtClean="0"/>
              <a:t>is an easy to write algorithm, which gives good performance on many different kinds of real-world problems</a:t>
            </a:r>
          </a:p>
          <a:p>
            <a:r>
              <a:rPr lang="en-US" dirty="0" smtClean="0"/>
              <a:t>If you want to use some existing library for Java, look at </a:t>
            </a:r>
            <a:r>
              <a:rPr lang="en-US" b="1" dirty="0" smtClean="0"/>
              <a:t>ECJ</a:t>
            </a:r>
            <a:r>
              <a:rPr lang="en-US" dirty="0" smtClean="0"/>
              <a:t> and </a:t>
            </a:r>
            <a:r>
              <a:rPr lang="en-US" b="1" dirty="0" err="1" smtClean="0"/>
              <a:t>jMetal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048681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505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Randomness is the lack of pattern or predictability in </a:t>
            </a:r>
            <a:r>
              <a:rPr lang="en-US" dirty="0" smtClean="0"/>
              <a:t>a series of events (</a:t>
            </a:r>
            <a:r>
              <a:rPr lang="en-US" dirty="0" err="1" smtClean="0"/>
              <a:t>eg</a:t>
            </a:r>
            <a:r>
              <a:rPr lang="en-US" dirty="0" smtClean="0"/>
              <a:t>, rolling a dice)</a:t>
            </a:r>
          </a:p>
          <a:p>
            <a:r>
              <a:rPr lang="en-US" dirty="0" err="1" smtClean="0"/>
              <a:t>Eg</a:t>
            </a:r>
            <a:r>
              <a:rPr lang="en-US" dirty="0" smtClean="0"/>
              <a:t>, if you rolling a dice three times, and get 4, 2, and 5, then that should give you no info about what will be value of the 4</a:t>
            </a:r>
            <a:r>
              <a:rPr lang="en-US" baseline="30000" dirty="0" smtClean="0"/>
              <a:t>th</a:t>
            </a:r>
            <a:r>
              <a:rPr lang="en-US" dirty="0" smtClean="0"/>
              <a:t> roll</a:t>
            </a:r>
          </a:p>
          <a:p>
            <a:r>
              <a:rPr lang="en-US" dirty="0" smtClean="0"/>
              <a:t>Given info of past events, should have no info to help predicting future events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, events in a sequence are fully </a:t>
            </a:r>
            <a:r>
              <a:rPr lang="en-US" i="1" dirty="0" smtClean="0"/>
              <a:t>independent</a:t>
            </a:r>
            <a:endParaRPr lang="en-US" i="1" dirty="0"/>
          </a:p>
        </p:txBody>
      </p:sp>
      <p:pic>
        <p:nvPicPr>
          <p:cNvPr id="1026" name="Picture 2" descr="https://upload.wikimedia.org/wikipedia/commons/thumb/3/36/Two_red_dice_01.svg/220px-Two_red_dice_01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3920" y="850356"/>
            <a:ext cx="2735400" cy="1753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5748191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You Need Randomness?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873466"/>
            <a:ext cx="11099800" cy="6286500"/>
          </a:xfrm>
        </p:spPr>
        <p:txBody>
          <a:bodyPr/>
          <a:lstStyle/>
          <a:p>
            <a:r>
              <a:rPr lang="en-US" dirty="0" smtClean="0"/>
              <a:t>Video games</a:t>
            </a:r>
          </a:p>
          <a:p>
            <a:r>
              <a:rPr lang="en-US" dirty="0" smtClean="0"/>
              <a:t>Optimization algorithms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recall random restarts in Hill Climbing</a:t>
            </a:r>
          </a:p>
          <a:p>
            <a:r>
              <a:rPr lang="en-US" dirty="0" smtClean="0"/>
              <a:t>Security algorithms</a:t>
            </a:r>
          </a:p>
          <a:p>
            <a:r>
              <a:rPr lang="en-US" dirty="0" smtClean="0"/>
              <a:t>Scientific applications </a:t>
            </a:r>
          </a:p>
          <a:p>
            <a:r>
              <a:rPr lang="en-US" dirty="0" smtClean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94224549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463" y="444500"/>
            <a:ext cx="12653554" cy="105337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6 ten times in a row???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0926" y="3204754"/>
            <a:ext cx="11721374" cy="5685246"/>
          </a:xfrm>
        </p:spPr>
        <p:txBody>
          <a:bodyPr/>
          <a:lstStyle/>
          <a:p>
            <a:r>
              <a:rPr lang="en-US" dirty="0" smtClean="0"/>
              <a:t>If dice is </a:t>
            </a:r>
            <a:r>
              <a:rPr lang="en-US" i="1" dirty="0" smtClean="0"/>
              <a:t>fair</a:t>
            </a:r>
            <a:r>
              <a:rPr lang="en-US" dirty="0" smtClean="0"/>
              <a:t>, getting a specific value would have probability 1/6 </a:t>
            </a:r>
          </a:p>
          <a:p>
            <a:r>
              <a:rPr lang="en-US" dirty="0" smtClean="0"/>
              <a:t>Getting a 6 ten times would have probability (1/6)^10</a:t>
            </a:r>
          </a:p>
          <a:p>
            <a:pPr lvl="1"/>
            <a:r>
              <a:rPr lang="en-US" dirty="0" smtClean="0"/>
              <a:t>Low probability, but not impossible</a:t>
            </a:r>
          </a:p>
          <a:p>
            <a:r>
              <a:rPr lang="en-US" dirty="0" smtClean="0"/>
              <a:t>Could such sequence of 10 events come from a random generator?</a:t>
            </a:r>
          </a:p>
          <a:p>
            <a:pPr lvl="1"/>
            <a:r>
              <a:rPr lang="en-US" dirty="0" smtClean="0"/>
              <a:t>In theory it can be, as such sequence is possible</a:t>
            </a:r>
            <a:endParaRPr lang="en-US" dirty="0"/>
          </a:p>
        </p:txBody>
      </p:sp>
      <p:pic>
        <p:nvPicPr>
          <p:cNvPr id="3074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725253" y="1915035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814989" y="1915035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2977228" y="1915035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4110674" y="1898197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5244120" y="1915035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6406359" y="1915035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7558474" y="1914609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8710589" y="1914609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1006274" y="1898197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dic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9872828" y="1915035"/>
            <a:ext cx="1046026" cy="103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851603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131" y="444500"/>
            <a:ext cx="12531635" cy="239449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Improbable Events </a:t>
            </a:r>
            <a:br>
              <a:rPr lang="en-US" dirty="0" smtClean="0"/>
            </a:br>
            <a:r>
              <a:rPr lang="en-US" dirty="0" smtClean="0"/>
              <a:t>Can Still Happen</a:t>
            </a:r>
            <a:endParaRPr lang="en-US" dirty="0"/>
          </a:p>
        </p:txBody>
      </p:sp>
      <p:pic>
        <p:nvPicPr>
          <p:cNvPr id="2050" name="Picture 2" descr="The problem with randomness: You can never be s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90" y="3207610"/>
            <a:ext cx="12642568" cy="4778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14928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to Get Random Numbers in Java?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 smtClean="0"/>
              <a:t>java.util.Random</a:t>
            </a:r>
            <a:endParaRPr lang="en-US" b="1" dirty="0" smtClean="0"/>
          </a:p>
          <a:p>
            <a:pPr lvl="1"/>
            <a:r>
              <a:rPr lang="en-US" dirty="0" smtClean="0"/>
              <a:t>Fast, but not particularly good. However, fine for most basic applications</a:t>
            </a:r>
          </a:p>
          <a:p>
            <a:r>
              <a:rPr lang="en-US" b="1" dirty="0" err="1" smtClean="0"/>
              <a:t>java.security.SecureRandom</a:t>
            </a:r>
            <a:endParaRPr lang="en-US" b="1" dirty="0" smtClean="0"/>
          </a:p>
          <a:p>
            <a:pPr lvl="1"/>
            <a:r>
              <a:rPr lang="en-US" dirty="0" smtClean="0"/>
              <a:t>Slower, but much better. Can be used in security contexts</a:t>
            </a:r>
          </a:p>
        </p:txBody>
      </p:sp>
    </p:spTree>
    <p:extLst>
      <p:ext uri="{BB962C8B-B14F-4D97-AF65-F5344CB8AC3E}">
        <p14:creationId xmlns:p14="http://schemas.microsoft.com/office/powerpoint/2010/main" val="543958007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0926" y="2603500"/>
            <a:ext cx="12348754" cy="6286500"/>
          </a:xfrm>
        </p:spPr>
        <p:txBody>
          <a:bodyPr/>
          <a:lstStyle/>
          <a:p>
            <a:r>
              <a:rPr lang="en-US" dirty="0" smtClean="0"/>
              <a:t>How to create a random sequence? (</a:t>
            </a:r>
            <a:r>
              <a:rPr lang="en-US" dirty="0" err="1" smtClean="0"/>
              <a:t>eg</a:t>
            </a:r>
            <a:r>
              <a:rPr lang="en-US" dirty="0" smtClean="0"/>
              <a:t>, of integers)</a:t>
            </a:r>
          </a:p>
          <a:p>
            <a:r>
              <a:rPr lang="en-US" dirty="0" smtClean="0"/>
              <a:t>Natural phenomena</a:t>
            </a:r>
          </a:p>
          <a:p>
            <a:pPr lvl="1"/>
            <a:r>
              <a:rPr lang="en-US" dirty="0" smtClean="0"/>
              <a:t>Atmospheric noise</a:t>
            </a:r>
            <a:r>
              <a:rPr lang="en-US" dirty="0"/>
              <a:t>, thermal noise, </a:t>
            </a:r>
            <a:r>
              <a:rPr lang="en-US" dirty="0" smtClean="0"/>
              <a:t>electromagnetic </a:t>
            </a:r>
            <a:r>
              <a:rPr lang="en-US" dirty="0"/>
              <a:t>and quantum </a:t>
            </a:r>
            <a:r>
              <a:rPr lang="en-US" dirty="0" smtClean="0"/>
              <a:t>phenomena, etc.</a:t>
            </a:r>
          </a:p>
          <a:p>
            <a:pPr lvl="1"/>
            <a:r>
              <a:rPr lang="en-US" dirty="0" smtClean="0"/>
              <a:t>Expensive to collect such info</a:t>
            </a:r>
          </a:p>
          <a:p>
            <a:r>
              <a:rPr lang="en-US" dirty="0" smtClean="0"/>
              <a:t>Pseudo-Random Generators</a:t>
            </a:r>
          </a:p>
          <a:p>
            <a:pPr lvl="1"/>
            <a:r>
              <a:rPr lang="en-US" dirty="0" smtClean="0"/>
              <a:t>Algorithms that create sequences that look like random</a:t>
            </a:r>
          </a:p>
          <a:p>
            <a:pPr lvl="1"/>
            <a:r>
              <a:rPr lang="en-US" dirty="0" smtClean="0"/>
              <a:t>Not truly random, but can be </a:t>
            </a:r>
            <a:r>
              <a:rPr lang="en-US" i="1" dirty="0" smtClean="0"/>
              <a:t>enough</a:t>
            </a:r>
            <a:r>
              <a:rPr lang="en-US" dirty="0" smtClean="0"/>
              <a:t> random for your needs</a:t>
            </a:r>
          </a:p>
        </p:txBody>
      </p:sp>
    </p:spTree>
    <p:extLst>
      <p:ext uri="{BB962C8B-B14F-4D97-AF65-F5344CB8AC3E}">
        <p14:creationId xmlns:p14="http://schemas.microsoft.com/office/powerpoint/2010/main" val="464338370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 Implementation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4415246"/>
            <a:ext cx="11099800" cy="4474754"/>
          </a:xfrm>
        </p:spPr>
        <p:txBody>
          <a:bodyPr/>
          <a:lstStyle/>
          <a:p>
            <a:r>
              <a:rPr lang="en-US" dirty="0" smtClean="0"/>
              <a:t>Create manually an array with random-like values</a:t>
            </a:r>
          </a:p>
          <a:p>
            <a:r>
              <a:rPr lang="en-US" dirty="0" smtClean="0"/>
              <a:t>Keep and index of current value</a:t>
            </a:r>
          </a:p>
          <a:p>
            <a:r>
              <a:rPr lang="en-US" dirty="0" smtClean="0"/>
              <a:t>When client asks for random value, return the one in index position, and increase  the index by 1</a:t>
            </a:r>
          </a:p>
          <a:p>
            <a:r>
              <a:rPr lang="en-US" dirty="0" smtClean="0"/>
              <a:t>When reaching end of array, start from beginning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792996" y="2901061"/>
          <a:ext cx="9023050" cy="6083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2305">
                  <a:extLst>
                    <a:ext uri="{9D8B030D-6E8A-4147-A177-3AD203B41FA5}">
                      <a16:colId xmlns:a16="http://schemas.microsoft.com/office/drawing/2014/main" val="2046365361"/>
                    </a:ext>
                  </a:extLst>
                </a:gridCol>
                <a:gridCol w="902305">
                  <a:extLst>
                    <a:ext uri="{9D8B030D-6E8A-4147-A177-3AD203B41FA5}">
                      <a16:colId xmlns:a16="http://schemas.microsoft.com/office/drawing/2014/main" val="1764272749"/>
                    </a:ext>
                  </a:extLst>
                </a:gridCol>
                <a:gridCol w="902305">
                  <a:extLst>
                    <a:ext uri="{9D8B030D-6E8A-4147-A177-3AD203B41FA5}">
                      <a16:colId xmlns:a16="http://schemas.microsoft.com/office/drawing/2014/main" val="1599140571"/>
                    </a:ext>
                  </a:extLst>
                </a:gridCol>
                <a:gridCol w="902305">
                  <a:extLst>
                    <a:ext uri="{9D8B030D-6E8A-4147-A177-3AD203B41FA5}">
                      <a16:colId xmlns:a16="http://schemas.microsoft.com/office/drawing/2014/main" val="4293012119"/>
                    </a:ext>
                  </a:extLst>
                </a:gridCol>
                <a:gridCol w="902305">
                  <a:extLst>
                    <a:ext uri="{9D8B030D-6E8A-4147-A177-3AD203B41FA5}">
                      <a16:colId xmlns:a16="http://schemas.microsoft.com/office/drawing/2014/main" val="2878003119"/>
                    </a:ext>
                  </a:extLst>
                </a:gridCol>
                <a:gridCol w="902305">
                  <a:extLst>
                    <a:ext uri="{9D8B030D-6E8A-4147-A177-3AD203B41FA5}">
                      <a16:colId xmlns:a16="http://schemas.microsoft.com/office/drawing/2014/main" val="1754558884"/>
                    </a:ext>
                  </a:extLst>
                </a:gridCol>
                <a:gridCol w="902305">
                  <a:extLst>
                    <a:ext uri="{9D8B030D-6E8A-4147-A177-3AD203B41FA5}">
                      <a16:colId xmlns:a16="http://schemas.microsoft.com/office/drawing/2014/main" val="3817713552"/>
                    </a:ext>
                  </a:extLst>
                </a:gridCol>
                <a:gridCol w="902305">
                  <a:extLst>
                    <a:ext uri="{9D8B030D-6E8A-4147-A177-3AD203B41FA5}">
                      <a16:colId xmlns:a16="http://schemas.microsoft.com/office/drawing/2014/main" val="3909606851"/>
                    </a:ext>
                  </a:extLst>
                </a:gridCol>
                <a:gridCol w="902305">
                  <a:extLst>
                    <a:ext uri="{9D8B030D-6E8A-4147-A177-3AD203B41FA5}">
                      <a16:colId xmlns:a16="http://schemas.microsoft.com/office/drawing/2014/main" val="626838168"/>
                    </a:ext>
                  </a:extLst>
                </a:gridCol>
                <a:gridCol w="902305">
                  <a:extLst>
                    <a:ext uri="{9D8B030D-6E8A-4147-A177-3AD203B41FA5}">
                      <a16:colId xmlns:a16="http://schemas.microsoft.com/office/drawing/2014/main" val="1721503011"/>
                    </a:ext>
                  </a:extLst>
                </a:gridCol>
              </a:tblGrid>
              <a:tr h="608312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7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2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4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3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7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4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9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90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11392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previous random generator, first queried value is always 7</a:t>
            </a:r>
          </a:p>
          <a:p>
            <a:r>
              <a:rPr lang="en-US" i="1" dirty="0" smtClean="0"/>
              <a:t>Seed: </a:t>
            </a:r>
            <a:r>
              <a:rPr lang="en-US" dirty="0" smtClean="0"/>
              <a:t>starting point of the index</a:t>
            </a:r>
          </a:p>
          <a:p>
            <a:r>
              <a:rPr lang="en-US" dirty="0" err="1" smtClean="0"/>
              <a:t>Eg</a:t>
            </a:r>
            <a:r>
              <a:rPr lang="en-US" dirty="0" smtClean="0"/>
              <a:t>, “index = seed % N”</a:t>
            </a:r>
          </a:p>
          <a:p>
            <a:pPr lvl="1"/>
            <a:r>
              <a:rPr lang="en-US" dirty="0" smtClean="0"/>
              <a:t>Where N is the size of the array</a:t>
            </a:r>
          </a:p>
          <a:p>
            <a:pPr lvl="1"/>
            <a:r>
              <a:rPr lang="en-US" dirty="0" smtClean="0"/>
              <a:t>Seed could be chosen based on current time, </a:t>
            </a:r>
            <a:r>
              <a:rPr lang="en-US" dirty="0" err="1" smtClean="0"/>
              <a:t>eg</a:t>
            </a:r>
            <a:r>
              <a:rPr lang="en-US" dirty="0" smtClean="0"/>
              <a:t> given by the CPU clock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2495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Theory Evolution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2217" y="2603500"/>
            <a:ext cx="9169958" cy="6604794"/>
          </a:xfrm>
        </p:spPr>
        <p:txBody>
          <a:bodyPr/>
          <a:lstStyle/>
          <a:p>
            <a:r>
              <a:rPr lang="en-US" dirty="0" smtClean="0"/>
              <a:t>Charles Darwin, </a:t>
            </a:r>
            <a:r>
              <a:rPr lang="en-US" i="1" dirty="0" smtClean="0"/>
              <a:t>“The Origin of Species”, </a:t>
            </a:r>
            <a:r>
              <a:rPr lang="en-US" dirty="0" smtClean="0"/>
              <a:t>1859</a:t>
            </a:r>
          </a:p>
          <a:p>
            <a:r>
              <a:rPr lang="en-US" dirty="0" smtClean="0"/>
              <a:t>Theory describing how different species </a:t>
            </a:r>
            <a:r>
              <a:rPr lang="en-US" i="1" dirty="0" smtClean="0"/>
              <a:t>evolved</a:t>
            </a:r>
            <a:r>
              <a:rPr lang="en-US" dirty="0" smtClean="0"/>
              <a:t> from unicellular organisms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2843" y="2603500"/>
            <a:ext cx="2578100" cy="2578100"/>
          </a:xfrm>
          <a:prstGeom prst="rect">
            <a:avLst/>
          </a:prstGeom>
        </p:spPr>
      </p:pic>
      <p:pic>
        <p:nvPicPr>
          <p:cNvPr id="1026" name="Picture 2" descr="Image result for origin of spec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818" y="5472906"/>
            <a:ext cx="2560125" cy="373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19214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005" y="2603499"/>
            <a:ext cx="12514217" cy="676692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Calling 30 times, starting from seed 2: 4,1,1,3,7,1,4,9,</a:t>
            </a:r>
            <a:r>
              <a:rPr lang="en-US" b="1" dirty="0" smtClean="0"/>
              <a:t>(7)</a:t>
            </a:r>
            <a:r>
              <a:rPr lang="en-US" dirty="0" smtClean="0"/>
              <a:t>,2,4,1,1,3,7,1,4,9,</a:t>
            </a:r>
            <a:r>
              <a:rPr lang="en-US" b="1" dirty="0" smtClean="0"/>
              <a:t>(7)</a:t>
            </a:r>
            <a:r>
              <a:rPr lang="en-US" dirty="0" smtClean="0"/>
              <a:t>,2,4,1,1,3,7,1,4,9,</a:t>
            </a:r>
            <a:r>
              <a:rPr lang="en-US" b="1" dirty="0" smtClean="0"/>
              <a:t>(7)</a:t>
            </a:r>
            <a:r>
              <a:rPr lang="en-US" dirty="0" smtClean="0"/>
              <a:t>,2</a:t>
            </a:r>
          </a:p>
          <a:p>
            <a:r>
              <a:rPr lang="en-US" dirty="0" smtClean="0"/>
              <a:t>Although the first N elements might look random, such sequence of N elements </a:t>
            </a:r>
            <a:r>
              <a:rPr lang="en-US" i="1" dirty="0" smtClean="0"/>
              <a:t>repeats itself</a:t>
            </a:r>
          </a:p>
          <a:p>
            <a:r>
              <a:rPr lang="en-US" dirty="0" smtClean="0"/>
              <a:t>Given the knowledge of a sampled value, I can predict what would be next</a:t>
            </a:r>
          </a:p>
          <a:p>
            <a:pPr lvl="1"/>
            <a:r>
              <a:rPr lang="en-US" dirty="0" smtClean="0"/>
              <a:t>From a 2 always follows a 4</a:t>
            </a:r>
          </a:p>
          <a:p>
            <a:pPr lvl="1"/>
            <a:r>
              <a:rPr lang="en-US" dirty="0" smtClean="0"/>
              <a:t>From a 7, either a 1 or a 2 might follow</a:t>
            </a:r>
          </a:p>
          <a:p>
            <a:r>
              <a:rPr lang="en-US" dirty="0" smtClean="0"/>
              <a:t>Using an array with a large enough N would take a lot of space…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748689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2911"/>
            <a:ext cx="11099800" cy="2159000"/>
          </a:xfrm>
        </p:spPr>
        <p:txBody>
          <a:bodyPr>
            <a:normAutofit fontScale="90000"/>
          </a:bodyPr>
          <a:lstStyle/>
          <a:p>
            <a:r>
              <a:rPr lang="en-US" dirty="0"/>
              <a:t>Linear </a:t>
            </a:r>
            <a:r>
              <a:rPr lang="en-US" dirty="0" smtClean="0"/>
              <a:t>Congruential Generator (LCG)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74469" y="2603500"/>
                <a:ext cx="12348754" cy="6880134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The algorithm used in </a:t>
                </a:r>
                <a:r>
                  <a:rPr lang="en-US" i="1" dirty="0" err="1" smtClean="0"/>
                  <a:t>java.util.Random</a:t>
                </a:r>
                <a:endParaRPr lang="en-US" i="1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%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This recursive function provides a new “random”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dirty="0" smtClean="0"/>
                  <a:t> from a previous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 is the initial seed</a:t>
                </a:r>
              </a:p>
              <a:p>
                <a:r>
                  <a:rPr lang="en-US" dirty="0" smtClean="0"/>
                  <a:t>Care needs to be taken to choose good “</a:t>
                </a:r>
                <a:r>
                  <a:rPr lang="en-US" i="1" dirty="0" smtClean="0"/>
                  <a:t>a”</a:t>
                </a:r>
                <a:r>
                  <a:rPr lang="en-US" dirty="0" smtClean="0"/>
                  <a:t> and “</a:t>
                </a:r>
                <a:r>
                  <a:rPr lang="en-US" i="1" dirty="0" smtClean="0"/>
                  <a:t>c”</a:t>
                </a:r>
                <a:r>
                  <a:rPr lang="en-US" dirty="0" smtClean="0"/>
                  <a:t> values, as to get longest </a:t>
                </a:r>
                <a:r>
                  <a:rPr lang="en-US" i="1" dirty="0" smtClean="0"/>
                  <a:t>period P </a:t>
                </a:r>
                <a:r>
                  <a:rPr lang="en-US" dirty="0" smtClean="0"/>
                  <a:t>as possible</a:t>
                </a:r>
              </a:p>
              <a:p>
                <a:r>
                  <a:rPr lang="en-US" dirty="0" smtClean="0"/>
                  <a:t>In such sequence, values from 0 to </a:t>
                </a:r>
                <a:r>
                  <a:rPr lang="en-US" i="1" dirty="0" smtClean="0"/>
                  <a:t>m-1</a:t>
                </a:r>
                <a:r>
                  <a:rPr lang="en-US" dirty="0" smtClean="0"/>
                  <a:t> can be sampled</a:t>
                </a:r>
              </a:p>
              <a:p>
                <a:r>
                  <a:rPr lang="en-US" dirty="0" smtClean="0"/>
                  <a:t>Think about it as an array with length </a:t>
                </a:r>
                <a:r>
                  <a:rPr lang="en-US" i="1" dirty="0" smtClean="0"/>
                  <a:t>P, </a:t>
                </a:r>
                <a:r>
                  <a:rPr lang="en-US" dirty="0" smtClean="0"/>
                  <a:t>but without the memory overhead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74469" y="2603500"/>
                <a:ext cx="12348754" cy="6880134"/>
              </a:xfrm>
              <a:blipFill>
                <a:blip r:embed="rId2"/>
                <a:stretch>
                  <a:fillRect l="-1037" b="-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2226922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LCG in Java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649995" y="2603500"/>
                <a:ext cx="11865166" cy="6758214"/>
              </a:xfrm>
            </p:spPr>
            <p:txBody>
              <a:bodyPr/>
              <a:lstStyle/>
              <a:p>
                <a:r>
                  <a:rPr lang="en-US" dirty="0" smtClean="0"/>
                  <a:t>The default period in Random in Java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48</m:t>
                        </m:r>
                      </m:sup>
                    </m:sSup>
                  </m:oMath>
                </a14:m>
                <a:endParaRPr lang="en-US" dirty="0" smtClean="0"/>
              </a:p>
              <a:p>
                <a:r>
                  <a:rPr lang="en-US" dirty="0" smtClean="0"/>
                  <a:t>It might look long, but it has many shortcomings</a:t>
                </a:r>
              </a:p>
              <a:p>
                <a:r>
                  <a:rPr lang="en-US" dirty="0" smtClean="0"/>
                  <a:t>An integer has 32 bits, so there are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64</m:t>
                        </m:r>
                      </m:sup>
                    </m:sSup>
                  </m:oMath>
                </a14:m>
                <a:r>
                  <a:rPr lang="en-US" dirty="0" smtClean="0"/>
                  <a:t> possible pairs of integers… which cannot all be present in a sequence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48</m:t>
                        </m:r>
                      </m:sup>
                    </m:sSup>
                  </m:oMath>
                </a14:m>
                <a:r>
                  <a:rPr lang="en-US" dirty="0" smtClean="0"/>
                  <a:t> values</a:t>
                </a:r>
              </a:p>
              <a:p>
                <a:pPr lvl="1"/>
                <a:r>
                  <a:rPr lang="en-US" dirty="0" err="1" smtClean="0"/>
                  <a:t>Ie</a:t>
                </a:r>
                <a:r>
                  <a:rPr lang="en-US" dirty="0" smtClean="0"/>
                  <a:t> given current sampled Y, there are some values that are impossible to get in the next call to the random generator</a:t>
                </a:r>
              </a:p>
              <a:p>
                <a:pPr lvl="1"/>
                <a:r>
                  <a:rPr lang="en-US" dirty="0" smtClean="0"/>
                  <a:t>Just by observing 3 values in sequence, can efficiently predict all the ones that follow, even if you do not know “</a:t>
                </a:r>
                <a:r>
                  <a:rPr lang="en-US" i="1" dirty="0" smtClean="0"/>
                  <a:t>a</a:t>
                </a:r>
                <a:r>
                  <a:rPr lang="en-US" dirty="0" smtClean="0"/>
                  <a:t>”, “</a:t>
                </a:r>
                <a:r>
                  <a:rPr lang="en-US" i="1" dirty="0" smtClean="0"/>
                  <a:t>b</a:t>
                </a:r>
                <a:r>
                  <a:rPr lang="en-US" dirty="0" smtClean="0"/>
                  <a:t>” and “</a:t>
                </a:r>
                <a:r>
                  <a:rPr lang="en-US" i="1" dirty="0" smtClean="0"/>
                  <a:t>m</a:t>
                </a:r>
                <a:r>
                  <a:rPr lang="en-US" dirty="0" smtClean="0"/>
                  <a:t>”</a:t>
                </a:r>
                <a:endParaRPr lang="en-US" dirty="0"/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49995" y="2603500"/>
                <a:ext cx="11865166" cy="6758214"/>
              </a:xfrm>
              <a:blipFill rotWithShape="0">
                <a:blip r:embed="rId2"/>
                <a:stretch>
                  <a:fillRect l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8611410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Advanced Algorithms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296091" y="2603500"/>
                <a:ext cx="12418423" cy="6286500"/>
              </a:xfrm>
            </p:spPr>
            <p:txBody>
              <a:bodyPr/>
              <a:lstStyle/>
              <a:p>
                <a:r>
                  <a:rPr lang="en-US" dirty="0" smtClean="0"/>
                  <a:t>Many algorithms</a:t>
                </a:r>
              </a:p>
              <a:p>
                <a:pPr lvl="1"/>
                <a:r>
                  <a:rPr lang="en-US" dirty="0" smtClean="0"/>
                  <a:t>Usually, the better quality of sequence, the slower the algorithms</a:t>
                </a:r>
              </a:p>
              <a:p>
                <a:r>
                  <a:rPr lang="en-US" dirty="0" err="1" smtClean="0"/>
                  <a:t>Eg</a:t>
                </a:r>
                <a:r>
                  <a:rPr lang="en-US" dirty="0"/>
                  <a:t>, </a:t>
                </a:r>
                <a:r>
                  <a:rPr lang="en-US" dirty="0" err="1"/>
                  <a:t>Mersenne</a:t>
                </a:r>
                <a:r>
                  <a:rPr lang="en-US" dirty="0"/>
                  <a:t> </a:t>
                </a:r>
                <a:r>
                  <a:rPr lang="en-US" dirty="0" smtClean="0"/>
                  <a:t>Twister (MT) has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 2</m:t>
                        </m:r>
                      </m:e>
                      <m:sup>
                        <m:r>
                          <m:rPr>
                            <m:nor/>
                          </m:rPr>
                          <a:rPr lang="en-US" dirty="0"/>
                          <m:t>19937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Longer period is good, but not sufficient</a:t>
                </a:r>
              </a:p>
              <a:p>
                <a:pPr lvl="1"/>
                <a:r>
                  <a:rPr lang="en-US" dirty="0" err="1" smtClean="0"/>
                  <a:t>Eg</a:t>
                </a:r>
                <a:r>
                  <a:rPr lang="en-US" dirty="0" smtClean="0"/>
                  <a:t>, MT, in its base form, is not cryptographically secure, as just need to see 624 values to predict the whole sequence</a:t>
                </a:r>
                <a:r>
                  <a:rPr lang="en-US" dirty="0"/>
                  <a:t> </a:t>
                </a: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96091" y="2603500"/>
                <a:ext cx="12418423" cy="6286500"/>
              </a:xfrm>
              <a:blipFill>
                <a:blip r:embed="rId2"/>
                <a:stretch>
                  <a:fillRect l="-1178" r="-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1938943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Bits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131" y="2617788"/>
            <a:ext cx="12480744" cy="6286500"/>
          </a:xfrm>
        </p:spPr>
        <p:txBody>
          <a:bodyPr/>
          <a:lstStyle/>
          <a:p>
            <a:r>
              <a:rPr lang="en-US" dirty="0" smtClean="0"/>
              <a:t>When getting a random number, if randomness is critical, you need to use </a:t>
            </a:r>
            <a:r>
              <a:rPr lang="en-US" b="1" dirty="0" smtClean="0"/>
              <a:t>all</a:t>
            </a:r>
            <a:r>
              <a:rPr lang="en-US" dirty="0" smtClean="0"/>
              <a:t> of its bits</a:t>
            </a:r>
          </a:p>
          <a:p>
            <a:r>
              <a:rPr lang="en-US" dirty="0" smtClean="0"/>
              <a:t>A random generator usually does not give you guarantees on the properties of subsets of its bits in output</a:t>
            </a:r>
          </a:p>
          <a:p>
            <a:r>
              <a:rPr lang="en-US" dirty="0" smtClean="0"/>
              <a:t>So, let’s say you want a number in 0-99, and so use “</a:t>
            </a:r>
            <a:r>
              <a:rPr lang="en-US" i="1" dirty="0" smtClean="0"/>
              <a:t>random() % 100</a:t>
            </a:r>
            <a:r>
              <a:rPr lang="en-US" dirty="0" smtClean="0"/>
              <a:t>” (where </a:t>
            </a:r>
            <a:r>
              <a:rPr lang="en-US" i="1" dirty="0" smtClean="0"/>
              <a:t>random </a:t>
            </a:r>
            <a:r>
              <a:rPr lang="en-US" dirty="0" smtClean="0"/>
              <a:t>gives a random positive integer)… what’s the problem with this?</a:t>
            </a:r>
          </a:p>
          <a:p>
            <a:pPr lvl="1"/>
            <a:r>
              <a:rPr lang="en-US" dirty="0" smtClean="0"/>
              <a:t>Only the 7 leftmost bits out of 32 are used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134140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5587" y="2144888"/>
            <a:ext cx="9883866" cy="6476435"/>
          </a:xfrm>
        </p:spPr>
        <p:txBody>
          <a:bodyPr/>
          <a:lstStyle/>
          <a:p>
            <a:r>
              <a:rPr lang="en-US" dirty="0" smtClean="0"/>
              <a:t>Those 10 elements are all unique, when consider all their 32 bits</a:t>
            </a:r>
          </a:p>
          <a:p>
            <a:r>
              <a:rPr lang="en-US" dirty="0" smtClean="0"/>
              <a:t>Doing </a:t>
            </a:r>
            <a:r>
              <a:rPr lang="en-US" dirty="0"/>
              <a:t>“</a:t>
            </a:r>
            <a:r>
              <a:rPr lang="en-US" i="1" dirty="0"/>
              <a:t>random() % </a:t>
            </a:r>
            <a:r>
              <a:rPr lang="en-US" i="1" dirty="0" smtClean="0"/>
              <a:t>1000</a:t>
            </a:r>
            <a:r>
              <a:rPr lang="en-US" dirty="0" smtClean="0"/>
              <a:t>” would give the sequence: 807,7,207,907,307,207,807,907,707,807</a:t>
            </a:r>
          </a:p>
          <a:p>
            <a:r>
              <a:rPr lang="en-US" dirty="0" smtClean="0"/>
              <a:t>But doing </a:t>
            </a:r>
            <a:r>
              <a:rPr lang="en-US" dirty="0"/>
              <a:t>“</a:t>
            </a:r>
            <a:r>
              <a:rPr lang="en-US" i="1" dirty="0"/>
              <a:t>random() % </a:t>
            </a:r>
            <a:r>
              <a:rPr lang="en-US" i="1" dirty="0" smtClean="0"/>
              <a:t>100</a:t>
            </a:r>
            <a:r>
              <a:rPr lang="en-US" dirty="0" smtClean="0"/>
              <a:t>” </a:t>
            </a:r>
            <a:r>
              <a:rPr lang="en-US" dirty="0"/>
              <a:t>would give the sequence</a:t>
            </a:r>
            <a:r>
              <a:rPr lang="en-US" dirty="0" smtClean="0"/>
              <a:t>: 7,7,7,7,7,7,7,7,7,7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00915" y="4599801"/>
            <a:ext cx="65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7476229"/>
              </p:ext>
            </p:extLst>
          </p:nvPr>
        </p:nvGraphicFramePr>
        <p:xfrm>
          <a:off x="127210" y="2716811"/>
          <a:ext cx="2690241" cy="5791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0241">
                  <a:extLst>
                    <a:ext uri="{9D8B030D-6E8A-4147-A177-3AD203B41FA5}">
                      <a16:colId xmlns:a16="http://schemas.microsoft.com/office/drawing/2014/main" val="870157547"/>
                    </a:ext>
                  </a:extLst>
                </a:gridCol>
              </a:tblGrid>
              <a:tr h="491979">
                <a:tc>
                  <a:txBody>
                    <a:bodyPr/>
                    <a:lstStyle/>
                    <a:p>
                      <a:pPr algn="r"/>
                      <a:r>
                        <a:rPr lang="en-US" sz="3200" dirty="0" smtClean="0"/>
                        <a:t>321,807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2097"/>
                  </a:ext>
                </a:extLst>
              </a:tr>
              <a:tr h="491979">
                <a:tc>
                  <a:txBody>
                    <a:bodyPr/>
                    <a:lstStyle/>
                    <a:p>
                      <a:pPr marL="0" marR="0" indent="0" algn="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0820078"/>
                  </a:ext>
                </a:extLst>
              </a:tr>
              <a:tr h="491979">
                <a:tc>
                  <a:txBody>
                    <a:bodyPr/>
                    <a:lstStyle/>
                    <a:p>
                      <a:pPr algn="r"/>
                      <a:r>
                        <a:rPr lang="en-US" sz="3200" dirty="0" smtClean="0"/>
                        <a:t>11,113,207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2775392"/>
                  </a:ext>
                </a:extLst>
              </a:tr>
              <a:tr h="491979">
                <a:tc>
                  <a:txBody>
                    <a:bodyPr/>
                    <a:lstStyle/>
                    <a:p>
                      <a:pPr marL="0" marR="0" indent="0" algn="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999,999,907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326859"/>
                  </a:ext>
                </a:extLst>
              </a:tr>
              <a:tr h="491979">
                <a:tc>
                  <a:txBody>
                    <a:bodyPr/>
                    <a:lstStyle/>
                    <a:p>
                      <a:pPr algn="r"/>
                      <a:r>
                        <a:rPr lang="en-US" sz="3200" dirty="0" smtClean="0"/>
                        <a:t>2,307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7054050"/>
                  </a:ext>
                </a:extLst>
              </a:tr>
              <a:tr h="491979">
                <a:tc>
                  <a:txBody>
                    <a:bodyPr/>
                    <a:lstStyle/>
                    <a:p>
                      <a:pPr algn="r"/>
                      <a:r>
                        <a:rPr lang="en-US" sz="3200" dirty="0" smtClean="0"/>
                        <a:t>452,223,207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74195"/>
                  </a:ext>
                </a:extLst>
              </a:tr>
              <a:tr h="491979">
                <a:tc>
                  <a:txBody>
                    <a:bodyPr/>
                    <a:lstStyle/>
                    <a:p>
                      <a:pPr algn="r"/>
                      <a:r>
                        <a:rPr lang="en-US" sz="3200" dirty="0" smtClean="0"/>
                        <a:t>137,807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871005"/>
                  </a:ext>
                </a:extLst>
              </a:tr>
              <a:tr h="491979">
                <a:tc>
                  <a:txBody>
                    <a:bodyPr/>
                    <a:lstStyle/>
                    <a:p>
                      <a:pPr algn="r"/>
                      <a:r>
                        <a:rPr lang="en-US" sz="3200" dirty="0" smtClean="0"/>
                        <a:t>98,880,907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969209"/>
                  </a:ext>
                </a:extLst>
              </a:tr>
              <a:tr h="491979">
                <a:tc>
                  <a:txBody>
                    <a:bodyPr/>
                    <a:lstStyle/>
                    <a:p>
                      <a:pPr algn="r"/>
                      <a:r>
                        <a:rPr lang="en-US" sz="3200" dirty="0" smtClean="0"/>
                        <a:t>707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215342"/>
                  </a:ext>
                </a:extLst>
              </a:tr>
              <a:tr h="491979">
                <a:tc>
                  <a:txBody>
                    <a:bodyPr/>
                    <a:lstStyle/>
                    <a:p>
                      <a:pPr algn="r"/>
                      <a:r>
                        <a:rPr lang="en-US" sz="3200" dirty="0" smtClean="0"/>
                        <a:t>7,773,807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648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61268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</a:t>
            </a:r>
            <a:r>
              <a:rPr lang="en-US" dirty="0"/>
              <a:t>Book </a:t>
            </a:r>
            <a:r>
              <a:rPr lang="en-US" dirty="0" smtClean="0"/>
              <a:t>Chapter</a:t>
            </a:r>
          </a:p>
          <a:p>
            <a:r>
              <a:rPr lang="en-US" dirty="0" smtClean="0"/>
              <a:t>Study code in the </a:t>
            </a:r>
            <a:r>
              <a:rPr lang="en-US" i="1" dirty="0" smtClean="0"/>
              <a:t>org.pg4200.les11</a:t>
            </a:r>
            <a:r>
              <a:rPr lang="en-US" dirty="0" smtClean="0"/>
              <a:t> package</a:t>
            </a:r>
          </a:p>
          <a:p>
            <a:r>
              <a:rPr lang="en-US" dirty="0" smtClean="0"/>
              <a:t>Do exercises in </a:t>
            </a:r>
            <a:r>
              <a:rPr lang="en-US" i="1" dirty="0" smtClean="0"/>
              <a:t>exercises/ex11</a:t>
            </a:r>
          </a:p>
        </p:txBody>
      </p:sp>
    </p:spTree>
    <p:extLst>
      <p:ext uri="{BB962C8B-B14F-4D97-AF65-F5344CB8AC3E}">
        <p14:creationId xmlns:p14="http://schemas.microsoft.com/office/powerpoint/2010/main" val="116456434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3" y="444500"/>
            <a:ext cx="12636137" cy="2159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Evolutionary Algorithms (EAs)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EAs are optimization algorithms based on the theory of evolution </a:t>
            </a:r>
          </a:p>
          <a:p>
            <a:r>
              <a:rPr lang="en-US" b="1" dirty="0" smtClean="0"/>
              <a:t>(1+1) EA</a:t>
            </a:r>
            <a:r>
              <a:rPr lang="en-US" dirty="0" smtClean="0"/>
              <a:t>: the simplest EA</a:t>
            </a:r>
          </a:p>
          <a:p>
            <a:r>
              <a:rPr lang="en-US" b="1" dirty="0" smtClean="0"/>
              <a:t>Genetic Algorithms</a:t>
            </a:r>
            <a:r>
              <a:rPr lang="en-US" dirty="0" smtClean="0"/>
              <a:t>: the most popular EA </a:t>
            </a:r>
          </a:p>
          <a:p>
            <a:r>
              <a:rPr lang="en-US" dirty="0" smtClean="0"/>
              <a:t>But there are more…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42546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(1+1) EA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603500"/>
            <a:ext cx="11913326" cy="6286500"/>
          </a:xfrm>
        </p:spPr>
        <p:txBody>
          <a:bodyPr/>
          <a:lstStyle/>
          <a:p>
            <a:r>
              <a:rPr lang="en-US" dirty="0" smtClean="0"/>
              <a:t>Mimic the evolution of a single individual that reproduces asexually, giving birth to only one offspring 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, 1 individual that produces 1 offspring</a:t>
            </a:r>
          </a:p>
          <a:p>
            <a:r>
              <a:rPr lang="en-US" dirty="0" smtClean="0"/>
              <a:t>Evolution is driven by mutations in the chromosome of the offspring</a:t>
            </a:r>
          </a:p>
          <a:p>
            <a:r>
              <a:rPr lang="en-US" dirty="0" smtClean="0"/>
              <a:t>Kill the </a:t>
            </a:r>
            <a:r>
              <a:rPr lang="en-US" dirty="0"/>
              <a:t>offspring </a:t>
            </a:r>
            <a:r>
              <a:rPr lang="en-US" dirty="0" smtClean="0"/>
              <a:t>if worse than parent, otherwise kill parent after birth</a:t>
            </a:r>
          </a:p>
          <a:p>
            <a:pPr lvl="1"/>
            <a:r>
              <a:rPr lang="en-US" dirty="0" smtClean="0"/>
              <a:t>Yep, evolution can be cruel…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559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633" y="444500"/>
            <a:ext cx="12453257" cy="2159000"/>
          </a:xfrm>
        </p:spPr>
        <p:txBody>
          <a:bodyPr>
            <a:normAutofit/>
          </a:bodyPr>
          <a:lstStyle/>
          <a:p>
            <a:r>
              <a:rPr lang="en-US" dirty="0" smtClean="0"/>
              <a:t>Representation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633" y="2603500"/>
            <a:ext cx="12270378" cy="6286500"/>
          </a:xfrm>
        </p:spPr>
        <p:txBody>
          <a:bodyPr/>
          <a:lstStyle/>
          <a:p>
            <a:r>
              <a:rPr lang="en-US" dirty="0" smtClean="0"/>
              <a:t>The solutions in your problem space are the </a:t>
            </a:r>
            <a:r>
              <a:rPr lang="en-US" i="1" dirty="0" smtClean="0"/>
              <a:t>individuals</a:t>
            </a:r>
            <a:r>
              <a:rPr lang="en-US" dirty="0" smtClean="0"/>
              <a:t> you want to evolve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 queen positions on board</a:t>
            </a:r>
          </a:p>
          <a:p>
            <a:r>
              <a:rPr lang="en-US" dirty="0" smtClean="0"/>
              <a:t>Chromosome: the actual representation of the individual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binary array 0/1 for knapsack problem</a:t>
            </a:r>
          </a:p>
          <a:p>
            <a:r>
              <a:rPr lang="en-US" dirty="0" smtClean="0"/>
              <a:t>Mutation: similar to neighborhood in Hill Climbing, it samples new </a:t>
            </a:r>
            <a:r>
              <a:rPr lang="en-US" i="1" dirty="0" smtClean="0"/>
              <a:t>similar</a:t>
            </a:r>
            <a:r>
              <a:rPr lang="en-US" dirty="0" smtClean="0"/>
              <a:t> individuals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13595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Mutation in 0/1 Sequence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5097" y="3466011"/>
            <a:ext cx="11974286" cy="604374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Mutation: given N bits, each bit can be flipped with probability 1/N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 10% probability in the above example</a:t>
            </a:r>
          </a:p>
          <a:p>
            <a:r>
              <a:rPr lang="en-US" i="1" dirty="0" smtClean="0"/>
              <a:t>On average, </a:t>
            </a:r>
            <a:r>
              <a:rPr lang="en-US" dirty="0" smtClean="0"/>
              <a:t>only 1 bit is flipped per mutation operation</a:t>
            </a:r>
          </a:p>
          <a:p>
            <a:r>
              <a:rPr lang="en-US" i="1" dirty="0" smtClean="0"/>
              <a:t>Non-zero</a:t>
            </a:r>
            <a:r>
              <a:rPr lang="en-US" dirty="0" smtClean="0"/>
              <a:t> probability to jump to any solution in the search space with a </a:t>
            </a:r>
            <a:r>
              <a:rPr lang="en-US" i="1" dirty="0" smtClean="0"/>
              <a:t>single</a:t>
            </a:r>
            <a:r>
              <a:rPr lang="en-US" dirty="0" smtClean="0"/>
              <a:t> mutation operator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, all bits can be flipped, although with low probability (1/N)^N</a:t>
            </a:r>
          </a:p>
          <a:p>
            <a:r>
              <a:rPr lang="en-US" dirty="0" smtClean="0"/>
              <a:t>Reason: small modifications on average, but allow larger jumps to escape from local optima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795277"/>
              </p:ext>
            </p:extLst>
          </p:nvPr>
        </p:nvGraphicFramePr>
        <p:xfrm>
          <a:off x="1993295" y="2507019"/>
          <a:ext cx="866987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36608141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3802828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57964327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78341050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8641906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71598133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137906819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501990864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99376385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29883019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0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7026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3485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Genetic Algorithms (GAs)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8343" y="2603500"/>
            <a:ext cx="9257211" cy="6286500"/>
          </a:xfrm>
        </p:spPr>
        <p:txBody>
          <a:bodyPr/>
          <a:lstStyle/>
          <a:p>
            <a:r>
              <a:rPr lang="en-US" dirty="0" smtClean="0"/>
              <a:t>1950s: Turing proposed use of evolution in computer programs</a:t>
            </a:r>
          </a:p>
          <a:p>
            <a:r>
              <a:rPr lang="en-US" dirty="0"/>
              <a:t>1970s: John Holland </a:t>
            </a:r>
            <a:r>
              <a:rPr lang="en-US" dirty="0" smtClean="0"/>
              <a:t>created GAs to address optimization problems </a:t>
            </a:r>
          </a:p>
          <a:p>
            <a:r>
              <a:rPr lang="en-US" dirty="0" smtClean="0"/>
              <a:t>Simulate evolution of an entire </a:t>
            </a:r>
            <a:r>
              <a:rPr lang="en-US" i="1" dirty="0" smtClean="0"/>
              <a:t>population</a:t>
            </a:r>
            <a:r>
              <a:rPr lang="en-US" dirty="0" smtClean="0"/>
              <a:t> of individuals, which procreate sexually</a:t>
            </a:r>
            <a:endParaRPr lang="en-US" dirty="0"/>
          </a:p>
        </p:txBody>
      </p:sp>
      <p:pic>
        <p:nvPicPr>
          <p:cNvPr id="2050" name="Picture 2" descr="Image result for Adaptation in Natural and Artificial System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719" y="3841750"/>
            <a:ext cx="28765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45685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1885" y="2603500"/>
            <a:ext cx="12279085" cy="3657963"/>
          </a:xfrm>
        </p:spPr>
        <p:txBody>
          <a:bodyPr/>
          <a:lstStyle/>
          <a:p>
            <a:r>
              <a:rPr lang="en-US" dirty="0" smtClean="0"/>
              <a:t>Keep track of K individuals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stored in an array</a:t>
            </a:r>
          </a:p>
          <a:p>
            <a:r>
              <a:rPr lang="en-US" dirty="0" smtClean="0"/>
              <a:t>At the end of search, return the best solution in the population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502" y="6370328"/>
            <a:ext cx="8197850" cy="302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7650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5339</TotalTime>
  <Words>1511</Words>
  <Application>Microsoft Office PowerPoint</Application>
  <PresentationFormat>Custom</PresentationFormat>
  <Paragraphs>255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Cambria Math</vt:lpstr>
      <vt:lpstr>Helvetica Light</vt:lpstr>
      <vt:lpstr>Helvetica Neue</vt:lpstr>
      <vt:lpstr>White</vt:lpstr>
      <vt:lpstr>PG4200: Algorithms And Data Structures  Lesson 11:  Genetic Algorithms and Randomness</vt:lpstr>
      <vt:lpstr>Nature Inspired Algorithms</vt:lpstr>
      <vt:lpstr>Theory Evolution</vt:lpstr>
      <vt:lpstr>Evolutionary Algorithms (EAs)</vt:lpstr>
      <vt:lpstr>(1+1) EA</vt:lpstr>
      <vt:lpstr>Representation</vt:lpstr>
      <vt:lpstr>Mutation in 0/1 Sequence</vt:lpstr>
      <vt:lpstr>Genetic Algorithms (GAs)</vt:lpstr>
      <vt:lpstr>Population</vt:lpstr>
      <vt:lpstr>Generation</vt:lpstr>
      <vt:lpstr>Selection</vt:lpstr>
      <vt:lpstr>Sexual Reproduction</vt:lpstr>
      <vt:lpstr>Crossover</vt:lpstr>
      <vt:lpstr>Xover Issues</vt:lpstr>
      <vt:lpstr>Elitism</vt:lpstr>
      <vt:lpstr>Does this “crazy” stuff actually work???</vt:lpstr>
      <vt:lpstr>Usage</vt:lpstr>
      <vt:lpstr>Example</vt:lpstr>
      <vt:lpstr>More…</vt:lpstr>
      <vt:lpstr>Which Algorithm to Use?</vt:lpstr>
      <vt:lpstr>Randomness</vt:lpstr>
      <vt:lpstr>Definition</vt:lpstr>
      <vt:lpstr>Why You Need Randomness?</vt:lpstr>
      <vt:lpstr>A 6 ten times in a row???</vt:lpstr>
      <vt:lpstr>Improbable Events  Can Still Happen</vt:lpstr>
      <vt:lpstr>How to Get Random Numbers in Java?</vt:lpstr>
      <vt:lpstr>Random Sources</vt:lpstr>
      <vt:lpstr>Array Implementation</vt:lpstr>
      <vt:lpstr>Seed</vt:lpstr>
      <vt:lpstr>Issues</vt:lpstr>
      <vt:lpstr>Linear Congruential Generator (LCG)</vt:lpstr>
      <vt:lpstr>LCG in Java</vt:lpstr>
      <vt:lpstr>More Advanced Algorithms</vt:lpstr>
      <vt:lpstr>Random Bits</vt:lpstr>
      <vt:lpstr>Cont.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PG5100 Enterprise Programmering 1</dc:title>
  <dc:creator>arcur</dc:creator>
  <cp:lastModifiedBy>Andrea Arcuri</cp:lastModifiedBy>
  <cp:revision>442</cp:revision>
  <dcterms:modified xsi:type="dcterms:W3CDTF">2019-06-06T12:11:21Z</dcterms:modified>
</cp:coreProperties>
</file>